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</p:sldIdLst>
  <p:sldSz cx="12192000" cy="6858000"/>
  <p:notesSz cx="9926638" cy="143557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E651F1-68DE-CC2F-CB59-171430B4B9ED}" v="9" dt="2023-11-15T12:06:52.396"/>
    <p1510:client id="{AB96A8F8-C5D5-48D7-AC90-4709A9594787}" v="17" dt="2023-11-13T13:58:10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53" autoAdjust="0"/>
    <p:restoredTop sz="94660"/>
  </p:normalViewPr>
  <p:slideViewPr>
    <p:cSldViewPr snapToGrid="0">
      <p:cViewPr varScale="1">
        <p:scale>
          <a:sx n="94" d="100"/>
          <a:sy n="94" d="100"/>
        </p:scale>
        <p:origin x="75" y="2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86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77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3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14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0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119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26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67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079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6CEA5-2477-4C35-88D3-4766168D1094}" type="datetimeFigureOut">
              <a:rPr lang="fr-FR" smtClean="0"/>
              <a:t>15/11/2023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3EF0A-AF22-431A-8C9B-6B70C4FD87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57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6E3C062-98DE-8981-E015-4B204329BE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51765" y="173160"/>
            <a:ext cx="1713291" cy="16014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hthoek 3"/>
          <p:cNvSpPr/>
          <p:nvPr/>
        </p:nvSpPr>
        <p:spPr>
          <a:xfrm>
            <a:off x="5194683" y="2621787"/>
            <a:ext cx="1670728" cy="5076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hthoek 4"/>
          <p:cNvSpPr/>
          <p:nvPr/>
        </p:nvSpPr>
        <p:spPr>
          <a:xfrm>
            <a:off x="5194683" y="3033600"/>
            <a:ext cx="1797211" cy="928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Name of the country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I represent</a:t>
            </a:r>
          </a:p>
        </p:txBody>
      </p:sp>
      <p:sp>
        <p:nvSpPr>
          <p:cNvPr id="6" name="Rechthoek 5"/>
          <p:cNvSpPr/>
          <p:nvPr/>
        </p:nvSpPr>
        <p:spPr>
          <a:xfrm>
            <a:off x="71002" y="72406"/>
            <a:ext cx="5056827" cy="21173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GEOGRAPHY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Area: _________________km²  Population: 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Capital City: 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Localion: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On which continent: ___________________________________________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Close to a sea, an ocean? If YES, name it/them: ______________________ ____________________________________________________________</a:t>
            </a:r>
          </a:p>
          <a:p>
            <a:pPr lvl="1"/>
            <a:r>
              <a:rPr lang="fr-FR" sz="1100" dirty="0">
                <a:solidFill>
                  <a:schemeClr val="tx1"/>
                </a:solidFill>
              </a:rPr>
              <a:t>      ____________________________________________________________ 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Landlocked country? YES or NO.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Name the bordering countries: 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_____________________________________________________________________</a:t>
            </a:r>
          </a:p>
        </p:txBody>
      </p:sp>
      <p:sp>
        <p:nvSpPr>
          <p:cNvPr id="2" name="Rechthoek 1"/>
          <p:cNvSpPr/>
          <p:nvPr/>
        </p:nvSpPr>
        <p:spPr>
          <a:xfrm>
            <a:off x="5422605" y="2189796"/>
            <a:ext cx="1214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/>
              <a:t> 1. Identity</a:t>
            </a:r>
          </a:p>
        </p:txBody>
      </p:sp>
      <p:sp>
        <p:nvSpPr>
          <p:cNvPr id="9" name="Rechthoek 8"/>
          <p:cNvSpPr/>
          <p:nvPr/>
        </p:nvSpPr>
        <p:spPr>
          <a:xfrm>
            <a:off x="71002" y="2250748"/>
            <a:ext cx="5083387" cy="18913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CULTURAL ASPECTS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Official language(s): ___________________________________________________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Different ethnical groups:  ______________________________________________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Main Religion(s): _____________________________________________________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Have these elements an influence on the society? The political life? The economy? 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</p:txBody>
      </p:sp>
      <p:sp>
        <p:nvSpPr>
          <p:cNvPr id="10" name="Rechthoek 9"/>
          <p:cNvSpPr/>
          <p:nvPr/>
        </p:nvSpPr>
        <p:spPr>
          <a:xfrm>
            <a:off x="6908335" y="2621787"/>
            <a:ext cx="5181685" cy="1940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ECONOMY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GNI [Gross National Income]: 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-    Resources:</a:t>
            </a:r>
          </a:p>
          <a:p>
            <a:pPr marL="742950" lvl="1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Agriculture: __________________________________________________</a:t>
            </a:r>
          </a:p>
          <a:p>
            <a:pPr marL="742950" lvl="1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Mines: ______________________________________________________</a:t>
            </a:r>
          </a:p>
          <a:p>
            <a:pPr marL="742950" lvl="1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Industrie: ____________________________________________________</a:t>
            </a:r>
          </a:p>
          <a:p>
            <a:pPr marL="742950" lvl="1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Services: _____________________________________________________</a:t>
            </a:r>
          </a:p>
          <a:p>
            <a:pPr marL="285750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MEDC, Emerging Country, LEDC or LDC? __________________________________</a:t>
            </a:r>
          </a:p>
          <a:p>
            <a:pPr marL="285750" indent="-2857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Member of an international economic organisation:  YES or NO. Name it ________ ___________________________________________________________________</a:t>
            </a:r>
          </a:p>
        </p:txBody>
      </p:sp>
      <p:sp>
        <p:nvSpPr>
          <p:cNvPr id="11" name="Rechthoek 10"/>
          <p:cNvSpPr/>
          <p:nvPr/>
        </p:nvSpPr>
        <p:spPr>
          <a:xfrm>
            <a:off x="5173404" y="4481859"/>
            <a:ext cx="17132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/>
              <a:t>2. International </a:t>
            </a:r>
          </a:p>
          <a:p>
            <a:pPr algn="ctr"/>
            <a:r>
              <a:rPr lang="fr-FR" b="1" dirty="0"/>
              <a:t>position</a:t>
            </a:r>
          </a:p>
        </p:txBody>
      </p:sp>
      <p:sp>
        <p:nvSpPr>
          <p:cNvPr id="12" name="Rechthoek 11"/>
          <p:cNvSpPr/>
          <p:nvPr/>
        </p:nvSpPr>
        <p:spPr>
          <a:xfrm>
            <a:off x="75426" y="4186776"/>
            <a:ext cx="5076339" cy="11719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DEFENSE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Military independence: YES or NO.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Member of a militairy alliance : YES or NO. If YES, name the alliance: ____________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Nuclear power : YES or NO.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Member of OPCW : YES or NO.</a:t>
            </a:r>
          </a:p>
        </p:txBody>
      </p:sp>
      <p:sp>
        <p:nvSpPr>
          <p:cNvPr id="13" name="Rechthoek 12"/>
          <p:cNvSpPr/>
          <p:nvPr/>
        </p:nvSpPr>
        <p:spPr>
          <a:xfrm>
            <a:off x="6903128" y="4641086"/>
            <a:ext cx="5181685" cy="1509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INFLUENCIAL POSITION</a:t>
            </a:r>
          </a:p>
          <a:p>
            <a:pPr marL="171450" indent="-171450" algn="just">
              <a:buFontTx/>
              <a:buChar char="-"/>
            </a:pPr>
            <a:r>
              <a:rPr lang="fr-FR" sz="1100" dirty="0" err="1">
                <a:solidFill>
                  <a:schemeClr val="tx1"/>
                </a:solidFill>
              </a:rPr>
              <a:t>Member</a:t>
            </a:r>
            <a:r>
              <a:rPr lang="fr-FR" sz="1100" dirty="0">
                <a:solidFill>
                  <a:schemeClr val="tx1"/>
                </a:solidFill>
              </a:rPr>
              <a:t> of the UN </a:t>
            </a:r>
            <a:r>
              <a:rPr lang="fr-FR" sz="1100" dirty="0" err="1">
                <a:solidFill>
                  <a:schemeClr val="tx1"/>
                </a:solidFill>
              </a:rPr>
              <a:t>since</a:t>
            </a:r>
            <a:r>
              <a:rPr lang="fr-FR" sz="1100" dirty="0">
                <a:solidFill>
                  <a:schemeClr val="tx1"/>
                </a:solidFill>
              </a:rPr>
              <a:t>: _______________________________________________</a:t>
            </a:r>
            <a:endParaRPr lang="fr-FR" sz="1100" dirty="0">
              <a:solidFill>
                <a:schemeClr val="tx1"/>
              </a:solidFill>
              <a:cs typeface="Calibri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 err="1">
                <a:solidFill>
                  <a:schemeClr val="tx1"/>
                </a:solidFill>
              </a:rPr>
              <a:t>Member</a:t>
            </a:r>
            <a:r>
              <a:rPr lang="fr-FR" sz="1100" dirty="0">
                <a:solidFill>
                  <a:schemeClr val="tx1"/>
                </a:solidFill>
              </a:rPr>
              <a:t> of international organisations: YES or NO. If YES, name some of them: ____ _____________________________________________________________________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Relationship with the bordering countries: 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</p:txBody>
      </p:sp>
      <p:sp>
        <p:nvSpPr>
          <p:cNvPr id="14" name="Rechthoek 13"/>
          <p:cNvSpPr/>
          <p:nvPr/>
        </p:nvSpPr>
        <p:spPr>
          <a:xfrm>
            <a:off x="6865411" y="70693"/>
            <a:ext cx="5200106" cy="24867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HISTORY &amp; POLITICAL LIFE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Current political regime: 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Stable regime stable : YES or NO | Explanation: 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Name of the Head of State: 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Name of the Head of Government: 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Year of indépendence (if former colony): 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Main events of the </a:t>
            </a:r>
            <a:r>
              <a:rPr lang="fr-FR" sz="1100">
                <a:solidFill>
                  <a:schemeClr val="tx1"/>
                </a:solidFill>
              </a:rPr>
              <a:t>last 2 </a:t>
            </a:r>
            <a:r>
              <a:rPr lang="fr-FR" sz="1100" dirty="0">
                <a:solidFill>
                  <a:schemeClr val="tx1"/>
                </a:solidFill>
              </a:rPr>
              <a:t>years: 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</p:txBody>
      </p:sp>
      <p:sp>
        <p:nvSpPr>
          <p:cNvPr id="15" name="Rechthoek 14"/>
          <p:cNvSpPr/>
          <p:nvPr/>
        </p:nvSpPr>
        <p:spPr>
          <a:xfrm>
            <a:off x="81660" y="5423273"/>
            <a:ext cx="5070106" cy="11719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USEFUL COMPLEMENTARY INFORMATION</a:t>
            </a:r>
          </a:p>
          <a:p>
            <a:pPr algn="ctr"/>
            <a:r>
              <a:rPr lang="fr-FR" sz="1100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pic>
        <p:nvPicPr>
          <p:cNvPr id="8" name="Picture 7" descr="A blue logo with a lion head and a globe&#10;&#10;Description automatically generated">
            <a:extLst>
              <a:ext uri="{FF2B5EF4-FFF2-40B4-BE49-F238E27FC236}">
                <a16:creationId xmlns:a16="http://schemas.microsoft.com/office/drawing/2014/main" id="{5D19A662-9C7C-95DC-602B-0E172D84E0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83" y="210726"/>
            <a:ext cx="1629468" cy="15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92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8AD7751-E215-2FA5-B872-F0A4B644AE88}"/>
              </a:ext>
            </a:extLst>
          </p:cNvPr>
          <p:cNvSpPr/>
          <p:nvPr/>
        </p:nvSpPr>
        <p:spPr>
          <a:xfrm>
            <a:off x="5119352" y="110692"/>
            <a:ext cx="1764892" cy="1778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hthoek 3"/>
          <p:cNvSpPr/>
          <p:nvPr/>
        </p:nvSpPr>
        <p:spPr>
          <a:xfrm>
            <a:off x="5420012" y="2469253"/>
            <a:ext cx="1253046" cy="15693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333333"/>
                </a:solidFill>
              </a:rPr>
              <a:t>________________________________________</a:t>
            </a:r>
          </a:p>
        </p:txBody>
      </p:sp>
      <p:sp>
        <p:nvSpPr>
          <p:cNvPr id="5" name="Rechthoek 4"/>
          <p:cNvSpPr/>
          <p:nvPr/>
        </p:nvSpPr>
        <p:spPr>
          <a:xfrm>
            <a:off x="5413040" y="4191000"/>
            <a:ext cx="1253045" cy="69616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 name of the organisation I represent</a:t>
            </a:r>
          </a:p>
        </p:txBody>
      </p:sp>
      <p:sp>
        <p:nvSpPr>
          <p:cNvPr id="6" name="Rechthoek 5"/>
          <p:cNvSpPr/>
          <p:nvPr/>
        </p:nvSpPr>
        <p:spPr>
          <a:xfrm>
            <a:off x="144379" y="144379"/>
            <a:ext cx="5223938" cy="66029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rgbClr val="333333"/>
                </a:solidFill>
              </a:rPr>
              <a:t>IDENTITY</a:t>
            </a: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Meaning of the name of the organisation: 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________________________________________________________________________   ________________________________________________________________________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</a:t>
            </a:r>
          </a:p>
          <a:p>
            <a:pPr marL="128270" indent="-128270">
              <a:buFontTx/>
              <a:buChar char="-"/>
            </a:pPr>
            <a:r>
              <a:rPr lang="fr-FR" sz="1100" dirty="0" err="1">
                <a:solidFill>
                  <a:srgbClr val="333333"/>
                </a:solidFill>
              </a:rPr>
              <a:t>History</a:t>
            </a:r>
            <a:r>
              <a:rPr lang="fr-FR" sz="1100" dirty="0">
                <a:solidFill>
                  <a:srgbClr val="333333"/>
                </a:solidFill>
              </a:rPr>
              <a:t> and </a:t>
            </a:r>
            <a:r>
              <a:rPr lang="fr-FR" sz="1100" dirty="0" err="1">
                <a:solidFill>
                  <a:srgbClr val="333333"/>
                </a:solidFill>
              </a:rPr>
              <a:t>nationality</a:t>
            </a:r>
            <a:r>
              <a:rPr lang="fr-FR" sz="1100" dirty="0">
                <a:solidFill>
                  <a:srgbClr val="333333"/>
                </a:solidFill>
              </a:rPr>
              <a:t>: __________________________________________________ ____________________________________________________________________________________________________________________________________________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fr-FR" sz="1100" dirty="0">
              <a:solidFill>
                <a:srgbClr val="333333"/>
              </a:solidFill>
              <a:cs typeface="Calibri"/>
            </a:endParaRPr>
          </a:p>
          <a:p>
            <a:endParaRPr lang="fr-FR" sz="1100" dirty="0">
              <a:solidFill>
                <a:srgbClr val="333333"/>
              </a:solidFill>
            </a:endParaRP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Official aims of the organisation : ___________________________________________ 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endParaRPr lang="fr-FR" sz="1100" dirty="0">
              <a:solidFill>
                <a:srgbClr val="333333"/>
              </a:solidFill>
            </a:endParaRPr>
          </a:p>
          <a:p>
            <a:pPr marL="128588" indent="-128588" algn="just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The aims of the organosation are compatible with those of the UN because:  _______ ______________________________________________________________________ 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endParaRPr lang="fr-FR" sz="1100" dirty="0">
              <a:solidFill>
                <a:srgbClr val="333333"/>
              </a:solidFill>
            </a:endParaRP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Budget of the organisation: 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</a:t>
            </a:r>
          </a:p>
          <a:p>
            <a:endParaRPr lang="fr-FR" sz="825" dirty="0">
              <a:solidFill>
                <a:schemeClr val="tx1"/>
              </a:solidFill>
            </a:endParaRPr>
          </a:p>
        </p:txBody>
      </p:sp>
      <p:sp>
        <p:nvSpPr>
          <p:cNvPr id="14" name="Rechthoek 13"/>
          <p:cNvSpPr/>
          <p:nvPr/>
        </p:nvSpPr>
        <p:spPr>
          <a:xfrm>
            <a:off x="6733151" y="144379"/>
            <a:ext cx="5314470" cy="64681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333333"/>
                </a:solidFill>
              </a:rPr>
              <a:t>WORK</a:t>
            </a: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Work done by the organisation [try to be specific]: ______________________________ 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endParaRPr lang="fr-FR" sz="1100" dirty="0">
              <a:solidFill>
                <a:srgbClr val="333333"/>
              </a:solidFill>
            </a:endParaRP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Location of interventions [give figures and various examples] 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endParaRPr lang="fr-FR" sz="1100" dirty="0">
              <a:solidFill>
                <a:srgbClr val="333333"/>
              </a:solidFill>
            </a:endParaRPr>
          </a:p>
          <a:p>
            <a:pPr marL="128588" indent="-128588">
              <a:buFontTx/>
              <a:buChar char="-"/>
            </a:pPr>
            <a:r>
              <a:rPr lang="fr-FR" sz="1100" dirty="0">
                <a:solidFill>
                  <a:srgbClr val="333333"/>
                </a:solidFill>
              </a:rPr>
              <a:t>Who have been helped by these interventions: _________________________________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  <a:p>
            <a:r>
              <a:rPr lang="fr-FR" sz="1100" dirty="0">
                <a:solidFill>
                  <a:srgbClr val="333333"/>
                </a:solidFill>
              </a:rPr>
              <a:t>     _______________________________________________________________________</a:t>
            </a:r>
          </a:p>
        </p:txBody>
      </p:sp>
      <p:pic>
        <p:nvPicPr>
          <p:cNvPr id="8" name="Picture 7" descr="A blue logo with a lion head and a globe&#10;&#10;Description automatically generated">
            <a:extLst>
              <a:ext uri="{FF2B5EF4-FFF2-40B4-BE49-F238E27FC236}">
                <a16:creationId xmlns:a16="http://schemas.microsoft.com/office/drawing/2014/main" id="{EDCDD6AD-2F02-F06F-9504-EECC01853C4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83" y="210726"/>
            <a:ext cx="1629468" cy="15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1228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5235497" y="2621787"/>
            <a:ext cx="1521919" cy="27148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________________________________________________________________________________________________________________________</a:t>
            </a:r>
          </a:p>
        </p:txBody>
      </p:sp>
      <p:sp>
        <p:nvSpPr>
          <p:cNvPr id="5" name="Rechthoek 4"/>
          <p:cNvSpPr/>
          <p:nvPr/>
        </p:nvSpPr>
        <p:spPr>
          <a:xfrm>
            <a:off x="5131441" y="5336643"/>
            <a:ext cx="1797211" cy="928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Issue on the Agenda</a:t>
            </a:r>
          </a:p>
        </p:txBody>
      </p:sp>
      <p:sp>
        <p:nvSpPr>
          <p:cNvPr id="6" name="Rechthoek 5"/>
          <p:cNvSpPr/>
          <p:nvPr/>
        </p:nvSpPr>
        <p:spPr>
          <a:xfrm>
            <a:off x="74614" y="82296"/>
            <a:ext cx="5056827" cy="2149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OFFICIAL DEFINITION OF KEY WORDS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____________ : 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____________ : 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____________ : 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</a:t>
            </a:r>
          </a:p>
        </p:txBody>
      </p:sp>
      <p:sp>
        <p:nvSpPr>
          <p:cNvPr id="9" name="Rechthoek 8"/>
          <p:cNvSpPr/>
          <p:nvPr/>
        </p:nvSpPr>
        <p:spPr>
          <a:xfrm>
            <a:off x="6909293" y="4394579"/>
            <a:ext cx="5208093" cy="2381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CURRENT SITUATION ON THE ISSUE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Figures, locations any other information relevant to the issue: 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     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algn="just"/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    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______________________________________________________________________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10" name="Rechthoek 9"/>
          <p:cNvSpPr/>
          <p:nvPr/>
        </p:nvSpPr>
        <p:spPr>
          <a:xfrm>
            <a:off x="74614" y="2621787"/>
            <a:ext cx="5109642" cy="42035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POSITION OF THE COUNTRY ON THE ISSUE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Did the country sign/ratify any documents [e.g. resolution, treaty] on the issue? YES or NO.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Give specific references: 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Has the country achieved anything relevant to the issue? YES or NO. Explain:______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-   What elements the country could be ready to add/change on the issue? 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</a:t>
            </a:r>
          </a:p>
        </p:txBody>
      </p:sp>
      <p:sp>
        <p:nvSpPr>
          <p:cNvPr id="14" name="Rechthoek 13"/>
          <p:cNvSpPr/>
          <p:nvPr/>
        </p:nvSpPr>
        <p:spPr>
          <a:xfrm>
            <a:off x="6887033" y="82296"/>
            <a:ext cx="5208092" cy="42035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OFFICIAL REFERENCES | DOCUMENTS ON THE ISSUE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Resolution – Declaration 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Number: ______________________  | Date: 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Internet link: 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Resolution – Declaration 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Number: ______________________  | Date: 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Internet link: 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Any other websites relevant on the issue: 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______________________________________________________________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Last international conference on the issue: 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Location: ____________________  | Date: 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Website: ______________________________________________________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Sum-up on what has been decided during the conference: 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Committee or organisation in charge of the issue: _____________________________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Internet website: ________________________________________________</a:t>
            </a:r>
          </a:p>
          <a:p>
            <a:pPr marL="628650" lvl="1" indent="-171450">
              <a:buFontTx/>
              <a:buChar char="-"/>
            </a:pPr>
            <a:r>
              <a:rPr lang="fr-FR" sz="1100" dirty="0">
                <a:solidFill>
                  <a:schemeClr val="tx1"/>
                </a:solidFill>
              </a:rPr>
              <a:t>Work done on the issue by the committee or organisation: 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_____________________________________________________________________</a:t>
            </a:r>
          </a:p>
          <a:p>
            <a:r>
              <a:rPr lang="fr-FR" sz="1100" dirty="0">
                <a:solidFill>
                  <a:schemeClr val="tx1"/>
                </a:solidFill>
              </a:rPr>
              <a:t>    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BB915A2-C32A-63D8-DEC0-FA8EBFECE39E}"/>
              </a:ext>
            </a:extLst>
          </p:cNvPr>
          <p:cNvSpPr/>
          <p:nvPr/>
        </p:nvSpPr>
        <p:spPr>
          <a:xfrm>
            <a:off x="5184256" y="148107"/>
            <a:ext cx="1702777" cy="16678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1" name="Picture 10" descr="A blue logo with a lion head and a globe&#10;&#10;Description automatically generated">
            <a:extLst>
              <a:ext uri="{FF2B5EF4-FFF2-40B4-BE49-F238E27FC236}">
                <a16:creationId xmlns:a16="http://schemas.microsoft.com/office/drawing/2014/main" id="{DEAA5AC5-7190-9BFB-99B5-64D0420795D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58" y="218879"/>
            <a:ext cx="1629468" cy="15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523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767</Words>
  <Application>Microsoft Office PowerPoint</Application>
  <PresentationFormat>Widescreen</PresentationFormat>
  <Paragraphs>189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Kantoorthema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Alain Meidinger</dc:creator>
  <cp:lastModifiedBy>Baptiste Buet (Student)</cp:lastModifiedBy>
  <cp:revision>43</cp:revision>
  <cp:lastPrinted>2022-10-08T09:07:21Z</cp:lastPrinted>
  <dcterms:created xsi:type="dcterms:W3CDTF">2015-08-17T10:21:21Z</dcterms:created>
  <dcterms:modified xsi:type="dcterms:W3CDTF">2023-11-15T12:07:04Z</dcterms:modified>
</cp:coreProperties>
</file>